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4-2.png>
</file>

<file path=ppt/media/image-4-3.png>
</file>

<file path=ppt/media/image-4-4.png>
</file>

<file path=ppt/media/image-4-5.png>
</file>

<file path=ppt/media/image-5-1.png>
</file>

<file path=ppt/media/image-5-2.png>
</file>

<file path=ppt/media/image-6-1.png>
</file>

<file path=ppt/media/image-6-2.png>
</file>

<file path=ppt/media/image-7-1.png>
</file>

<file path=ppt/media/image-7-2.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7" Type="http://schemas.openxmlformats.org/officeDocument/2006/relationships/slideLayout" Target="../slideLayouts/slideLayout1.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262426"/>
            <a:ext cx="7477601" cy="1666399"/>
          </a:xfrm>
          <a:prstGeom prst="rect">
            <a:avLst/>
          </a:prstGeom>
          <a:noFill/>
          <a:ln/>
        </p:spPr>
        <p:txBody>
          <a:bodyPr wrap="square" rtlCol="0" anchor="t"/>
          <a:lstStyle/>
          <a:p>
            <a:pPr indent="0" marL="0">
              <a:lnSpc>
                <a:spcPts val="6561"/>
              </a:lnSpc>
              <a:buNone/>
            </a:pPr>
            <a:r>
              <a:rPr lang="en-US" sz="5249" dirty="0">
                <a:solidFill>
                  <a:srgbClr val="6EB9FC"/>
                </a:solidFill>
                <a:latin typeface="Lora" pitchFamily="34" charset="0"/>
                <a:ea typeface="Lora" pitchFamily="34" charset="-122"/>
                <a:cs typeface="Lora" pitchFamily="34" charset="-120"/>
              </a:rPr>
              <a:t>Python Project for Data Analysis</a:t>
            </a:r>
            <a:endParaRPr lang="en-US" sz="5249" dirty="0"/>
          </a:p>
        </p:txBody>
      </p:sp>
      <p:sp>
        <p:nvSpPr>
          <p:cNvPr id="6" name="Text 3"/>
          <p:cNvSpPr/>
          <p:nvPr/>
        </p:nvSpPr>
        <p:spPr>
          <a:xfrm>
            <a:off x="833199" y="4262080"/>
            <a:ext cx="7477601" cy="1066205"/>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This project focuses on exploratory data analysis in Python, covering the process from data collection to deriving insights. It utilizes popular libraries such as numpy, pandas, seaborn, and matplotlib.</a:t>
            </a:r>
            <a:endParaRPr lang="en-US" sz="1750" dirty="0"/>
          </a:p>
        </p:txBody>
      </p:sp>
      <p:sp>
        <p:nvSpPr>
          <p:cNvPr id="7" name="Shape 4"/>
          <p:cNvSpPr/>
          <p:nvPr/>
        </p:nvSpPr>
        <p:spPr>
          <a:xfrm>
            <a:off x="833199" y="5594866"/>
            <a:ext cx="355402" cy="355402"/>
          </a:xfrm>
          <a:prstGeom prst="roundRect">
            <a:avLst>
              <a:gd name="adj" fmla="val 25726039"/>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840819" y="5602486"/>
            <a:ext cx="340162" cy="340162"/>
          </a:xfrm>
          <a:prstGeom prst="rect">
            <a:avLst/>
          </a:prstGeom>
        </p:spPr>
      </p:pic>
      <p:sp>
        <p:nvSpPr>
          <p:cNvPr id="9" name="Text 5"/>
          <p:cNvSpPr/>
          <p:nvPr/>
        </p:nvSpPr>
        <p:spPr>
          <a:xfrm>
            <a:off x="1299686" y="5578197"/>
            <a:ext cx="2123003" cy="388858"/>
          </a:xfrm>
          <a:prstGeom prst="rect">
            <a:avLst/>
          </a:prstGeom>
          <a:noFill/>
          <a:ln/>
        </p:spPr>
        <p:txBody>
          <a:bodyPr wrap="none" rtlCol="0" anchor="t"/>
          <a:lstStyle/>
          <a:p>
            <a:pPr algn="l" indent="0" marL="0">
              <a:lnSpc>
                <a:spcPts val="3062"/>
              </a:lnSpc>
              <a:buNone/>
            </a:pPr>
            <a:r>
              <a:rPr lang="en-US" sz="2187" b="1" dirty="0">
                <a:solidFill>
                  <a:srgbClr val="D6E5EF"/>
                </a:solidFill>
                <a:latin typeface="Source Sans Pro" pitchFamily="34" charset="0"/>
                <a:ea typeface="Source Sans Pro" pitchFamily="34" charset="-122"/>
                <a:cs typeface="Source Sans Pro" pitchFamily="34" charset="-120"/>
              </a:rPr>
              <a:t>by Daksh Sharma</a:t>
            </a:r>
            <a:endParaRPr lang="en-US" sz="2187"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386007"/>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Index</a:t>
            </a:r>
            <a:endParaRPr lang="en-US" sz="4374" dirty="0"/>
          </a:p>
        </p:txBody>
      </p:sp>
      <p:sp>
        <p:nvSpPr>
          <p:cNvPr id="6" name="Text 3"/>
          <p:cNvSpPr/>
          <p:nvPr/>
        </p:nvSpPr>
        <p:spPr>
          <a:xfrm>
            <a:off x="833199" y="2413635"/>
            <a:ext cx="2777490" cy="347186"/>
          </a:xfrm>
          <a:prstGeom prst="rect">
            <a:avLst/>
          </a:prstGeom>
          <a:noFill/>
          <a:ln/>
        </p:spPr>
        <p:txBody>
          <a:bodyPr wrap="none" rtlCol="0" anchor="t"/>
          <a:lstStyle/>
          <a:p>
            <a:pPr indent="0" marL="0">
              <a:lnSpc>
                <a:spcPts val="2734"/>
              </a:lnSpc>
              <a:buNone/>
            </a:pPr>
            <a:r>
              <a:rPr lang="en-US" sz="2187" dirty="0">
                <a:solidFill>
                  <a:srgbClr val="6EB9FC"/>
                </a:solidFill>
                <a:latin typeface="Lora" pitchFamily="34" charset="0"/>
                <a:ea typeface="Lora" pitchFamily="34" charset="-122"/>
                <a:cs typeface="Lora" pitchFamily="34" charset="-120"/>
              </a:rPr>
              <a:t>Problem Statement</a:t>
            </a:r>
            <a:endParaRPr lang="en-US" sz="2187" dirty="0"/>
          </a:p>
        </p:txBody>
      </p:sp>
      <p:sp>
        <p:nvSpPr>
          <p:cNvPr id="7" name="Text 4"/>
          <p:cNvSpPr/>
          <p:nvPr/>
        </p:nvSpPr>
        <p:spPr>
          <a:xfrm>
            <a:off x="833199" y="3094077"/>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Project Overview</a:t>
            </a:r>
            <a:endParaRPr lang="en-US" sz="2187" dirty="0"/>
          </a:p>
        </p:txBody>
      </p:sp>
      <p:sp>
        <p:nvSpPr>
          <p:cNvPr id="8" name="Text 5"/>
          <p:cNvSpPr/>
          <p:nvPr/>
        </p:nvSpPr>
        <p:spPr>
          <a:xfrm>
            <a:off x="833199" y="3774519"/>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Tools &amp; Libraries</a:t>
            </a:r>
            <a:endParaRPr lang="en-US" sz="2187" dirty="0"/>
          </a:p>
        </p:txBody>
      </p:sp>
      <p:sp>
        <p:nvSpPr>
          <p:cNvPr id="9" name="Text 6"/>
          <p:cNvSpPr/>
          <p:nvPr/>
        </p:nvSpPr>
        <p:spPr>
          <a:xfrm>
            <a:off x="833199" y="4454962"/>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Wow Factor </a:t>
            </a:r>
            <a:endParaRPr lang="en-US" sz="2187" dirty="0"/>
          </a:p>
        </p:txBody>
      </p:sp>
      <p:sp>
        <p:nvSpPr>
          <p:cNvPr id="10" name="Text 7"/>
          <p:cNvSpPr/>
          <p:nvPr/>
        </p:nvSpPr>
        <p:spPr>
          <a:xfrm>
            <a:off x="833199" y="5135404"/>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Diagrams and Charts</a:t>
            </a:r>
            <a:endParaRPr lang="en-US" sz="2187" dirty="0"/>
          </a:p>
        </p:txBody>
      </p:sp>
      <p:sp>
        <p:nvSpPr>
          <p:cNvPr id="11" name="Text 8"/>
          <p:cNvSpPr/>
          <p:nvPr/>
        </p:nvSpPr>
        <p:spPr>
          <a:xfrm>
            <a:off x="833199" y="5815846"/>
            <a:ext cx="2875717"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Conclusion and Result</a:t>
            </a:r>
            <a:endParaRPr lang="en-US" sz="2187" dirty="0"/>
          </a:p>
        </p:txBody>
      </p:sp>
      <p:sp>
        <p:nvSpPr>
          <p:cNvPr id="12" name="Text 9"/>
          <p:cNvSpPr/>
          <p:nvPr/>
        </p:nvSpPr>
        <p:spPr>
          <a:xfrm>
            <a:off x="833199" y="6496288"/>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Future Scope</a:t>
            </a:r>
            <a:endParaRPr lang="en-US" sz="2187"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3067883"/>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Problem Statement</a:t>
            </a:r>
            <a:endParaRPr lang="en-US" sz="4374" dirty="0"/>
          </a:p>
        </p:txBody>
      </p:sp>
      <p:sp>
        <p:nvSpPr>
          <p:cNvPr id="6" name="Text 3"/>
          <p:cNvSpPr/>
          <p:nvPr/>
        </p:nvSpPr>
        <p:spPr>
          <a:xfrm>
            <a:off x="4490799" y="4095512"/>
            <a:ext cx="9306401" cy="1066205"/>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An e-commerce company has provided a dataset containing information about their online retail sales. The company wants to gain actionable insights from this data to optimize their business strategies, improve customer experience, and maximize revenue.</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934760"/>
            <a:ext cx="8283178"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Project Overview - Introduction</a:t>
            </a:r>
            <a:endParaRPr lang="en-US" sz="4374" dirty="0"/>
          </a:p>
        </p:txBody>
      </p:sp>
      <p:pic>
        <p:nvPicPr>
          <p:cNvPr id="6" name="Image 1" descr="preencoded.png">    </p:cNvPr>
          <p:cNvPicPr>
            <a:picLocks noChangeAspect="1"/>
          </p:cNvPicPr>
          <p:nvPr/>
        </p:nvPicPr>
        <p:blipFill>
          <a:blip r:embed="rId2"/>
          <a:stretch>
            <a:fillRect/>
          </a:stretch>
        </p:blipFill>
        <p:spPr>
          <a:xfrm>
            <a:off x="4490799" y="1962388"/>
            <a:ext cx="1110972" cy="1777484"/>
          </a:xfrm>
          <a:prstGeom prst="rect">
            <a:avLst/>
          </a:prstGeom>
        </p:spPr>
      </p:pic>
      <p:sp>
        <p:nvSpPr>
          <p:cNvPr id="7" name="Text 3"/>
          <p:cNvSpPr/>
          <p:nvPr/>
        </p:nvSpPr>
        <p:spPr>
          <a:xfrm>
            <a:off x="5935028" y="2184559"/>
            <a:ext cx="3095863"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Understanding the Data</a:t>
            </a:r>
            <a:endParaRPr lang="en-US" sz="2187" dirty="0"/>
          </a:p>
        </p:txBody>
      </p:sp>
      <p:sp>
        <p:nvSpPr>
          <p:cNvPr id="8" name="Text 4"/>
          <p:cNvSpPr/>
          <p:nvPr/>
        </p:nvSpPr>
        <p:spPr>
          <a:xfrm>
            <a:off x="5935028" y="2664976"/>
            <a:ext cx="7862173" cy="355402"/>
          </a:xfrm>
          <a:prstGeom prst="rect">
            <a:avLst/>
          </a:prstGeom>
          <a:noFill/>
          <a:ln/>
        </p:spPr>
        <p:txBody>
          <a:bodyPr wrap="non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Initial exploration of the dataset to gain insights into what it contains.</a:t>
            </a:r>
            <a:endParaRPr lang="en-US" sz="1750" dirty="0"/>
          </a:p>
        </p:txBody>
      </p:sp>
      <p:pic>
        <p:nvPicPr>
          <p:cNvPr id="9" name="Image 2" descr="preencoded.png">    </p:cNvPr>
          <p:cNvPicPr>
            <a:picLocks noChangeAspect="1"/>
          </p:cNvPicPr>
          <p:nvPr/>
        </p:nvPicPr>
        <p:blipFill>
          <a:blip r:embed="rId3"/>
          <a:stretch>
            <a:fillRect/>
          </a:stretch>
        </p:blipFill>
        <p:spPr>
          <a:xfrm>
            <a:off x="4490799" y="3739872"/>
            <a:ext cx="1110972" cy="1777484"/>
          </a:xfrm>
          <a:prstGeom prst="rect">
            <a:avLst/>
          </a:prstGeom>
        </p:spPr>
      </p:pic>
      <p:sp>
        <p:nvSpPr>
          <p:cNvPr id="10" name="Text 5"/>
          <p:cNvSpPr/>
          <p:nvPr/>
        </p:nvSpPr>
        <p:spPr>
          <a:xfrm>
            <a:off x="5935028" y="3962043"/>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Data Preprocessing</a:t>
            </a:r>
            <a:endParaRPr lang="en-US" sz="2187" dirty="0"/>
          </a:p>
        </p:txBody>
      </p:sp>
      <p:sp>
        <p:nvSpPr>
          <p:cNvPr id="11" name="Text 6"/>
          <p:cNvSpPr/>
          <p:nvPr/>
        </p:nvSpPr>
        <p:spPr>
          <a:xfrm>
            <a:off x="5935028" y="4442460"/>
            <a:ext cx="7862173" cy="355402"/>
          </a:xfrm>
          <a:prstGeom prst="rect">
            <a:avLst/>
          </a:prstGeom>
          <a:noFill/>
          <a:ln/>
        </p:spPr>
        <p:txBody>
          <a:bodyPr wrap="non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Steps taken to clean, organize, and prepare the data for analysis.</a:t>
            </a:r>
            <a:endParaRPr lang="en-US" sz="1750" dirty="0"/>
          </a:p>
        </p:txBody>
      </p:sp>
      <p:pic>
        <p:nvPicPr>
          <p:cNvPr id="12" name="Image 3" descr="preencoded.png">    </p:cNvPr>
          <p:cNvPicPr>
            <a:picLocks noChangeAspect="1"/>
          </p:cNvPicPr>
          <p:nvPr/>
        </p:nvPicPr>
        <p:blipFill>
          <a:blip r:embed="rId4"/>
          <a:stretch>
            <a:fillRect/>
          </a:stretch>
        </p:blipFill>
        <p:spPr>
          <a:xfrm>
            <a:off x="4490799" y="5517356"/>
            <a:ext cx="1110972" cy="1777484"/>
          </a:xfrm>
          <a:prstGeom prst="rect">
            <a:avLst/>
          </a:prstGeom>
        </p:spPr>
      </p:pic>
      <p:sp>
        <p:nvSpPr>
          <p:cNvPr id="13" name="Text 7"/>
          <p:cNvSpPr/>
          <p:nvPr/>
        </p:nvSpPr>
        <p:spPr>
          <a:xfrm>
            <a:off x="5935028" y="5739527"/>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Exploratory Analysis</a:t>
            </a:r>
            <a:endParaRPr lang="en-US" sz="2187" dirty="0"/>
          </a:p>
        </p:txBody>
      </p:sp>
      <p:sp>
        <p:nvSpPr>
          <p:cNvPr id="14" name="Text 8"/>
          <p:cNvSpPr/>
          <p:nvPr/>
        </p:nvSpPr>
        <p:spPr>
          <a:xfrm>
            <a:off x="5935028" y="6219944"/>
            <a:ext cx="7862173" cy="710803"/>
          </a:xfrm>
          <a:prstGeom prst="rect">
            <a:avLst/>
          </a:prstGeom>
          <a:noFill/>
          <a:ln/>
        </p:spPr>
        <p:txBody>
          <a:bodyPr wrap="squar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An overview of the techniques used for exploring the dataset including graphs and plots.</a:t>
            </a:r>
            <a:endParaRPr lang="en-US" sz="1750"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1854279"/>
            <a:ext cx="636020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Tools and Libraries Used</a:t>
            </a:r>
            <a:endParaRPr lang="en-US" sz="4374" dirty="0"/>
          </a:p>
        </p:txBody>
      </p:sp>
      <p:sp>
        <p:nvSpPr>
          <p:cNvPr id="6" name="Shape 3"/>
          <p:cNvSpPr/>
          <p:nvPr/>
        </p:nvSpPr>
        <p:spPr>
          <a:xfrm>
            <a:off x="833199" y="2881908"/>
            <a:ext cx="4542115" cy="1990963"/>
          </a:xfrm>
          <a:prstGeom prst="roundRect">
            <a:avLst>
              <a:gd name="adj" fmla="val 3348"/>
            </a:avLst>
          </a:prstGeom>
          <a:solidFill>
            <a:srgbClr val="363A4A"/>
          </a:solidFill>
          <a:ln/>
        </p:spPr>
      </p:sp>
      <p:sp>
        <p:nvSpPr>
          <p:cNvPr id="7" name="Text 4"/>
          <p:cNvSpPr/>
          <p:nvPr/>
        </p:nvSpPr>
        <p:spPr>
          <a:xfrm>
            <a:off x="1055370" y="3104078"/>
            <a:ext cx="2777490" cy="347186"/>
          </a:xfrm>
          <a:prstGeom prst="rect">
            <a:avLst/>
          </a:prstGeom>
          <a:noFill/>
          <a:ln/>
        </p:spPr>
        <p:txBody>
          <a:bodyPr wrap="none" rtlCol="0" anchor="t"/>
          <a:lstStyle/>
          <a:p>
            <a:pPr indent="0" marL="0">
              <a:lnSpc>
                <a:spcPts val="2734"/>
              </a:lnSpc>
              <a:buNone/>
            </a:pPr>
            <a:r>
              <a:rPr lang="en-US" sz="2187" dirty="0">
                <a:solidFill>
                  <a:srgbClr val="6EB9FC"/>
                </a:solidFill>
                <a:latin typeface="Lora" pitchFamily="34" charset="0"/>
                <a:ea typeface="Lora" pitchFamily="34" charset="-122"/>
                <a:cs typeface="Lora" pitchFamily="34" charset="-120"/>
              </a:rPr>
              <a:t>Numpy</a:t>
            </a:r>
            <a:endParaRPr lang="en-US" sz="2187" dirty="0"/>
          </a:p>
        </p:txBody>
      </p:sp>
      <p:sp>
        <p:nvSpPr>
          <p:cNvPr id="8" name="Text 5"/>
          <p:cNvSpPr/>
          <p:nvPr/>
        </p:nvSpPr>
        <p:spPr>
          <a:xfrm>
            <a:off x="1055370" y="3584496"/>
            <a:ext cx="4097774" cy="1066205"/>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An essential library for performing mathematical operations on arrays and matrices.</a:t>
            </a:r>
            <a:endParaRPr lang="en-US" sz="1750" dirty="0"/>
          </a:p>
        </p:txBody>
      </p:sp>
      <p:sp>
        <p:nvSpPr>
          <p:cNvPr id="9" name="Shape 6"/>
          <p:cNvSpPr/>
          <p:nvPr/>
        </p:nvSpPr>
        <p:spPr>
          <a:xfrm>
            <a:off x="5597485" y="2881908"/>
            <a:ext cx="4542115" cy="1990963"/>
          </a:xfrm>
          <a:prstGeom prst="roundRect">
            <a:avLst>
              <a:gd name="adj" fmla="val 3348"/>
            </a:avLst>
          </a:prstGeom>
          <a:solidFill>
            <a:srgbClr val="363A4A"/>
          </a:solidFill>
          <a:ln/>
        </p:spPr>
      </p:sp>
      <p:sp>
        <p:nvSpPr>
          <p:cNvPr id="10" name="Text 7"/>
          <p:cNvSpPr/>
          <p:nvPr/>
        </p:nvSpPr>
        <p:spPr>
          <a:xfrm>
            <a:off x="5819656" y="3104078"/>
            <a:ext cx="2777490" cy="347186"/>
          </a:xfrm>
          <a:prstGeom prst="rect">
            <a:avLst/>
          </a:prstGeom>
          <a:noFill/>
          <a:ln/>
        </p:spPr>
        <p:txBody>
          <a:bodyPr wrap="none" rtlCol="0" anchor="t"/>
          <a:lstStyle/>
          <a:p>
            <a:pPr indent="0" marL="0">
              <a:lnSpc>
                <a:spcPts val="2734"/>
              </a:lnSpc>
              <a:buNone/>
            </a:pPr>
            <a:r>
              <a:rPr lang="en-US" sz="2187" dirty="0">
                <a:solidFill>
                  <a:srgbClr val="6EB9FC"/>
                </a:solidFill>
                <a:latin typeface="Lora" pitchFamily="34" charset="0"/>
                <a:ea typeface="Lora" pitchFamily="34" charset="-122"/>
                <a:cs typeface="Lora" pitchFamily="34" charset="-120"/>
              </a:rPr>
              <a:t>Pandas</a:t>
            </a:r>
            <a:endParaRPr lang="en-US" sz="2187" dirty="0"/>
          </a:p>
        </p:txBody>
      </p:sp>
      <p:sp>
        <p:nvSpPr>
          <p:cNvPr id="11" name="Text 8"/>
          <p:cNvSpPr/>
          <p:nvPr/>
        </p:nvSpPr>
        <p:spPr>
          <a:xfrm>
            <a:off x="5819656" y="3584496"/>
            <a:ext cx="4097774" cy="710803"/>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Used for data manipulation and analysis, especially for working with structured data.</a:t>
            </a:r>
            <a:endParaRPr lang="en-US" sz="1750" dirty="0"/>
          </a:p>
        </p:txBody>
      </p:sp>
      <p:sp>
        <p:nvSpPr>
          <p:cNvPr id="12" name="Shape 9"/>
          <p:cNvSpPr/>
          <p:nvPr/>
        </p:nvSpPr>
        <p:spPr>
          <a:xfrm>
            <a:off x="833199" y="5095042"/>
            <a:ext cx="9306401" cy="1280160"/>
          </a:xfrm>
          <a:prstGeom prst="roundRect">
            <a:avLst>
              <a:gd name="adj" fmla="val 5207"/>
            </a:avLst>
          </a:prstGeom>
          <a:solidFill>
            <a:srgbClr val="363A4A"/>
          </a:solidFill>
          <a:ln/>
        </p:spPr>
      </p:sp>
      <p:sp>
        <p:nvSpPr>
          <p:cNvPr id="13" name="Text 10"/>
          <p:cNvSpPr/>
          <p:nvPr/>
        </p:nvSpPr>
        <p:spPr>
          <a:xfrm>
            <a:off x="1055370" y="5317212"/>
            <a:ext cx="2777490" cy="347186"/>
          </a:xfrm>
          <a:prstGeom prst="rect">
            <a:avLst/>
          </a:prstGeom>
          <a:noFill/>
          <a:ln/>
        </p:spPr>
        <p:txBody>
          <a:bodyPr wrap="none" rtlCol="0" anchor="t"/>
          <a:lstStyle/>
          <a:p>
            <a:pPr indent="0" marL="0">
              <a:lnSpc>
                <a:spcPts val="2734"/>
              </a:lnSpc>
              <a:buNone/>
            </a:pPr>
            <a:r>
              <a:rPr lang="en-US" sz="2187" dirty="0">
                <a:solidFill>
                  <a:srgbClr val="6EB9FC"/>
                </a:solidFill>
                <a:latin typeface="Lora" pitchFamily="34" charset="0"/>
                <a:ea typeface="Lora" pitchFamily="34" charset="-122"/>
                <a:cs typeface="Lora" pitchFamily="34" charset="-120"/>
              </a:rPr>
              <a:t>Seaborn &amp; Matplotlib</a:t>
            </a:r>
            <a:endParaRPr lang="en-US" sz="2187" dirty="0"/>
          </a:p>
        </p:txBody>
      </p:sp>
      <p:sp>
        <p:nvSpPr>
          <p:cNvPr id="14" name="Text 11"/>
          <p:cNvSpPr/>
          <p:nvPr/>
        </p:nvSpPr>
        <p:spPr>
          <a:xfrm>
            <a:off x="1055370" y="5797629"/>
            <a:ext cx="8862060" cy="355402"/>
          </a:xfrm>
          <a:prstGeom prst="rect">
            <a:avLst/>
          </a:prstGeom>
          <a:noFill/>
          <a:ln/>
        </p:spPr>
        <p:txBody>
          <a:bodyPr wrap="non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These libraries allow for data visualization, making it easier to interpret and present findings.</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p:cNvPr>
          <p:cNvPicPr>
            <a:picLocks noChangeAspect="1"/>
          </p:cNvPicPr>
          <p:nvPr/>
        </p:nvPicPr>
        <p:blipFill>
          <a:blip r:embed="rId1"/>
          <a:stretch>
            <a:fillRect/>
          </a:stretch>
        </p:blipFill>
        <p:spPr>
          <a:xfrm>
            <a:off x="0" y="0"/>
            <a:ext cx="3657600" cy="8229600"/>
          </a:xfrm>
          <a:prstGeom prst="rect">
            <a:avLst/>
          </a:prstGeom>
        </p:spPr>
      </p:pic>
      <p:sp>
        <p:nvSpPr>
          <p:cNvPr id="5" name="Text 2"/>
          <p:cNvSpPr/>
          <p:nvPr/>
        </p:nvSpPr>
        <p:spPr>
          <a:xfrm>
            <a:off x="4490799" y="1280874"/>
            <a:ext cx="5717619"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Wow Factor in Project</a:t>
            </a:r>
            <a:endParaRPr lang="en-US" sz="4374" dirty="0"/>
          </a:p>
        </p:txBody>
      </p:sp>
      <p:sp>
        <p:nvSpPr>
          <p:cNvPr id="6" name="Shape 3"/>
          <p:cNvSpPr/>
          <p:nvPr/>
        </p:nvSpPr>
        <p:spPr>
          <a:xfrm>
            <a:off x="4810244" y="2308503"/>
            <a:ext cx="27742" cy="4640223"/>
          </a:xfrm>
          <a:prstGeom prst="rect">
            <a:avLst/>
          </a:prstGeom>
          <a:solidFill>
            <a:srgbClr val="6EB9FC"/>
          </a:solidFill>
          <a:ln/>
        </p:spPr>
      </p:sp>
      <p:sp>
        <p:nvSpPr>
          <p:cNvPr id="7" name="Shape 4"/>
          <p:cNvSpPr/>
          <p:nvPr/>
        </p:nvSpPr>
        <p:spPr>
          <a:xfrm>
            <a:off x="5074027" y="2718137"/>
            <a:ext cx="777597" cy="27742"/>
          </a:xfrm>
          <a:prstGeom prst="rect">
            <a:avLst/>
          </a:prstGeom>
          <a:solidFill>
            <a:srgbClr val="6EB9FC"/>
          </a:solidFill>
          <a:ln/>
        </p:spPr>
      </p:sp>
      <p:sp>
        <p:nvSpPr>
          <p:cNvPr id="8" name="Shape 5"/>
          <p:cNvSpPr/>
          <p:nvPr/>
        </p:nvSpPr>
        <p:spPr>
          <a:xfrm>
            <a:off x="4574084" y="2482096"/>
            <a:ext cx="499943" cy="499943"/>
          </a:xfrm>
          <a:prstGeom prst="roundRect">
            <a:avLst>
              <a:gd name="adj" fmla="val 13333"/>
            </a:avLst>
          </a:prstGeom>
          <a:solidFill>
            <a:srgbClr val="363A4A"/>
          </a:solidFill>
          <a:ln/>
        </p:spPr>
      </p:sp>
      <p:sp>
        <p:nvSpPr>
          <p:cNvPr id="9" name="Text 6"/>
          <p:cNvSpPr/>
          <p:nvPr/>
        </p:nvSpPr>
        <p:spPr>
          <a:xfrm>
            <a:off x="4763393" y="2523768"/>
            <a:ext cx="121325" cy="416481"/>
          </a:xfrm>
          <a:prstGeom prst="rect">
            <a:avLst/>
          </a:prstGeom>
          <a:noFill/>
          <a:ln/>
        </p:spPr>
        <p:txBody>
          <a:bodyPr wrap="none" rtlCol="0" anchor="t"/>
          <a:lstStyle/>
          <a:p>
            <a:pPr algn="ctr" indent="0" marL="0">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10" name="Text 7"/>
          <p:cNvSpPr/>
          <p:nvPr/>
        </p:nvSpPr>
        <p:spPr>
          <a:xfrm>
            <a:off x="6046113" y="2530673"/>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Data Visualization</a:t>
            </a:r>
            <a:endParaRPr lang="en-US" sz="2187" dirty="0"/>
          </a:p>
        </p:txBody>
      </p:sp>
      <p:sp>
        <p:nvSpPr>
          <p:cNvPr id="11" name="Text 8"/>
          <p:cNvSpPr/>
          <p:nvPr/>
        </p:nvSpPr>
        <p:spPr>
          <a:xfrm>
            <a:off x="6046113" y="3011091"/>
            <a:ext cx="7751088" cy="355402"/>
          </a:xfrm>
          <a:prstGeom prst="rect">
            <a:avLst/>
          </a:prstGeom>
          <a:noFill/>
          <a:ln/>
        </p:spPr>
        <p:txBody>
          <a:bodyPr wrap="non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Presenting data insights through compelling visualizations.</a:t>
            </a:r>
            <a:endParaRPr lang="en-US" sz="1750" dirty="0"/>
          </a:p>
        </p:txBody>
      </p:sp>
      <p:sp>
        <p:nvSpPr>
          <p:cNvPr id="12" name="Shape 9"/>
          <p:cNvSpPr/>
          <p:nvPr/>
        </p:nvSpPr>
        <p:spPr>
          <a:xfrm>
            <a:off x="5074027" y="4220468"/>
            <a:ext cx="777597" cy="27742"/>
          </a:xfrm>
          <a:prstGeom prst="rect">
            <a:avLst/>
          </a:prstGeom>
          <a:solidFill>
            <a:srgbClr val="6EB9FC"/>
          </a:solidFill>
          <a:ln/>
        </p:spPr>
      </p:sp>
      <p:sp>
        <p:nvSpPr>
          <p:cNvPr id="13" name="Shape 10"/>
          <p:cNvSpPr/>
          <p:nvPr/>
        </p:nvSpPr>
        <p:spPr>
          <a:xfrm>
            <a:off x="4574084" y="3984427"/>
            <a:ext cx="499943" cy="499943"/>
          </a:xfrm>
          <a:prstGeom prst="roundRect">
            <a:avLst>
              <a:gd name="adj" fmla="val 13333"/>
            </a:avLst>
          </a:prstGeom>
          <a:solidFill>
            <a:srgbClr val="363A4A"/>
          </a:solidFill>
          <a:ln/>
        </p:spPr>
      </p:sp>
      <p:sp>
        <p:nvSpPr>
          <p:cNvPr id="14" name="Text 11"/>
          <p:cNvSpPr/>
          <p:nvPr/>
        </p:nvSpPr>
        <p:spPr>
          <a:xfrm>
            <a:off x="4734461" y="4026098"/>
            <a:ext cx="179070" cy="416481"/>
          </a:xfrm>
          <a:prstGeom prst="rect">
            <a:avLst/>
          </a:prstGeom>
          <a:noFill/>
          <a:ln/>
        </p:spPr>
        <p:txBody>
          <a:bodyPr wrap="none" rtlCol="0" anchor="t"/>
          <a:lstStyle/>
          <a:p>
            <a:pPr algn="ctr" indent="0" marL="0">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5" name="Text 12"/>
          <p:cNvSpPr/>
          <p:nvPr/>
        </p:nvSpPr>
        <p:spPr>
          <a:xfrm>
            <a:off x="6046113" y="4033004"/>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Unveiling the Hidden</a:t>
            </a:r>
            <a:endParaRPr lang="en-US" sz="2187" dirty="0"/>
          </a:p>
        </p:txBody>
      </p:sp>
      <p:sp>
        <p:nvSpPr>
          <p:cNvPr id="16" name="Text 13"/>
          <p:cNvSpPr/>
          <p:nvPr/>
        </p:nvSpPr>
        <p:spPr>
          <a:xfrm>
            <a:off x="6046113" y="4513421"/>
            <a:ext cx="7751088" cy="710803"/>
          </a:xfrm>
          <a:prstGeom prst="rect">
            <a:avLst/>
          </a:prstGeom>
          <a:noFill/>
          <a:ln/>
        </p:spPr>
        <p:txBody>
          <a:bodyPr wrap="squar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Through EDA, the data comes alive, revealing patterns, trends, and relationships that can inform decisions and spark curiosity.</a:t>
            </a:r>
            <a:endParaRPr lang="en-US" sz="1750" dirty="0"/>
          </a:p>
        </p:txBody>
      </p:sp>
      <p:sp>
        <p:nvSpPr>
          <p:cNvPr id="17" name="Shape 14"/>
          <p:cNvSpPr/>
          <p:nvPr/>
        </p:nvSpPr>
        <p:spPr>
          <a:xfrm>
            <a:off x="5074027" y="6078200"/>
            <a:ext cx="777597" cy="27742"/>
          </a:xfrm>
          <a:prstGeom prst="rect">
            <a:avLst/>
          </a:prstGeom>
          <a:solidFill>
            <a:srgbClr val="6EB9FC"/>
          </a:solidFill>
          <a:ln/>
        </p:spPr>
      </p:sp>
      <p:sp>
        <p:nvSpPr>
          <p:cNvPr id="18" name="Shape 15"/>
          <p:cNvSpPr/>
          <p:nvPr/>
        </p:nvSpPr>
        <p:spPr>
          <a:xfrm>
            <a:off x="4574084" y="5842159"/>
            <a:ext cx="499943" cy="499943"/>
          </a:xfrm>
          <a:prstGeom prst="roundRect">
            <a:avLst>
              <a:gd name="adj" fmla="val 13333"/>
            </a:avLst>
          </a:prstGeom>
          <a:solidFill>
            <a:srgbClr val="363A4A"/>
          </a:solidFill>
          <a:ln/>
        </p:spPr>
      </p:sp>
      <p:sp>
        <p:nvSpPr>
          <p:cNvPr id="19" name="Text 16"/>
          <p:cNvSpPr/>
          <p:nvPr/>
        </p:nvSpPr>
        <p:spPr>
          <a:xfrm>
            <a:off x="4731127" y="5883831"/>
            <a:ext cx="185738" cy="416481"/>
          </a:xfrm>
          <a:prstGeom prst="rect">
            <a:avLst/>
          </a:prstGeom>
          <a:noFill/>
          <a:ln/>
        </p:spPr>
        <p:txBody>
          <a:bodyPr wrap="none" rtlCol="0" anchor="t"/>
          <a:lstStyle/>
          <a:p>
            <a:pPr algn="ctr" indent="0" marL="0">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20" name="Text 17"/>
          <p:cNvSpPr/>
          <p:nvPr/>
        </p:nvSpPr>
        <p:spPr>
          <a:xfrm>
            <a:off x="6046113" y="5890736"/>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Insight Generation</a:t>
            </a:r>
            <a:endParaRPr lang="en-US" sz="2187" dirty="0"/>
          </a:p>
        </p:txBody>
      </p:sp>
      <p:sp>
        <p:nvSpPr>
          <p:cNvPr id="21" name="Text 18"/>
          <p:cNvSpPr/>
          <p:nvPr/>
        </p:nvSpPr>
        <p:spPr>
          <a:xfrm>
            <a:off x="6046113" y="6371153"/>
            <a:ext cx="7751088" cy="355402"/>
          </a:xfrm>
          <a:prstGeom prst="rect">
            <a:avLst/>
          </a:prstGeom>
          <a:noFill/>
          <a:ln/>
        </p:spPr>
        <p:txBody>
          <a:bodyPr wrap="non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Deriving actionable insights for decision-making based on the data. </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2348389" y="1132642"/>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Diagrams and Charts</a:t>
            </a:r>
            <a:endParaRPr lang="en-US" sz="4374" dirty="0"/>
          </a:p>
        </p:txBody>
      </p:sp>
      <p:pic>
        <p:nvPicPr>
          <p:cNvPr id="5" name="Image 0" descr="preencoded.png">    </p:cNvPr>
          <p:cNvPicPr>
            <a:picLocks noChangeAspect="1"/>
          </p:cNvPicPr>
          <p:nvPr/>
        </p:nvPicPr>
        <p:blipFill>
          <a:blip r:embed="rId1"/>
          <a:stretch>
            <a:fillRect/>
          </a:stretch>
        </p:blipFill>
        <p:spPr>
          <a:xfrm>
            <a:off x="3794760" y="2271355"/>
            <a:ext cx="7040642" cy="4825484"/>
          </a:xfrm>
          <a:prstGeom prst="rect">
            <a:avLst/>
          </a:prstGeom>
        </p:spPr>
      </p:pic>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2348389" y="1798796"/>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Conclusion</a:t>
            </a:r>
            <a:endParaRPr lang="en-US" sz="4374" dirty="0"/>
          </a:p>
        </p:txBody>
      </p:sp>
      <p:sp>
        <p:nvSpPr>
          <p:cNvPr id="5" name="Text 3"/>
          <p:cNvSpPr/>
          <p:nvPr/>
        </p:nvSpPr>
        <p:spPr>
          <a:xfrm>
            <a:off x="2348389" y="2937510"/>
            <a:ext cx="9933503" cy="1421606"/>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charts and visualizations act as a guide, helping to understand how the data is distributed and how different elements interact with each other. Statistics are also employed to summarize the data's key characteristics. Ultimately, the project results in a deep understanding of the data, with insights that can be used for various purposes.</a:t>
            </a:r>
            <a:endParaRPr lang="en-US" sz="1750" dirty="0"/>
          </a:p>
        </p:txBody>
      </p:sp>
      <p:sp>
        <p:nvSpPr>
          <p:cNvPr id="6" name="Text 4"/>
          <p:cNvSpPr/>
          <p:nvPr/>
        </p:nvSpPr>
        <p:spPr>
          <a:xfrm>
            <a:off x="2348389" y="4692372"/>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Result</a:t>
            </a:r>
            <a:endParaRPr lang="en-US" sz="4374" dirty="0"/>
          </a:p>
        </p:txBody>
      </p:sp>
      <p:sp>
        <p:nvSpPr>
          <p:cNvPr id="7" name="Text 5"/>
          <p:cNvSpPr/>
          <p:nvPr/>
        </p:nvSpPr>
        <p:spPr>
          <a:xfrm>
            <a:off x="2348389" y="5720001"/>
            <a:ext cx="9933503" cy="710803"/>
          </a:xfrm>
          <a:prstGeom prst="rect">
            <a:avLst/>
          </a:prstGeom>
          <a:noFill/>
          <a:ln/>
        </p:spPr>
        <p:txBody>
          <a:bodyPr wrap="square" rtlCol="0" anchor="t"/>
          <a:lstStyle/>
          <a:p>
            <a:pPr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Married women age group 26-35 yrs from UP, Maharashtra and Karnataka working in IT, Healthcare and Aviation are more likely to buy products from Food, Clothing and Electronics category.</a:t>
            </a:r>
            <a:endParaRPr lang="en-US" sz="1750" dirty="0"/>
          </a:p>
        </p:txBody>
      </p:sp>
      <p:pic>
        <p:nvPicPr>
          <p:cNvPr id="8"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4" name="Text 2"/>
          <p:cNvSpPr/>
          <p:nvPr/>
        </p:nvSpPr>
        <p:spPr>
          <a:xfrm>
            <a:off x="2348389" y="790218"/>
            <a:ext cx="5554980" cy="694373"/>
          </a:xfrm>
          <a:prstGeom prst="rect">
            <a:avLst/>
          </a:prstGeom>
          <a:noFill/>
          <a:ln/>
        </p:spPr>
        <p:txBody>
          <a:bodyPr wrap="none" rtlCol="0" anchor="t"/>
          <a:lstStyle/>
          <a:p>
            <a:pPr indent="0" marL="0">
              <a:lnSpc>
                <a:spcPts val="5468"/>
              </a:lnSpc>
              <a:buNone/>
            </a:pPr>
            <a:r>
              <a:rPr lang="en-US" sz="4374" dirty="0">
                <a:solidFill>
                  <a:srgbClr val="6EB9FC"/>
                </a:solidFill>
                <a:latin typeface="Lora" pitchFamily="34" charset="0"/>
                <a:ea typeface="Lora" pitchFamily="34" charset="-122"/>
                <a:cs typeface="Lora" pitchFamily="34" charset="-120"/>
              </a:rPr>
              <a:t>Future Scope</a:t>
            </a:r>
            <a:endParaRPr lang="en-US" sz="4374" dirty="0"/>
          </a:p>
        </p:txBody>
      </p:sp>
      <p:pic>
        <p:nvPicPr>
          <p:cNvPr id="5" name="Image 0" descr="preencoded.png">    </p:cNvPr>
          <p:cNvPicPr>
            <a:picLocks noChangeAspect="1"/>
          </p:cNvPicPr>
          <p:nvPr/>
        </p:nvPicPr>
        <p:blipFill>
          <a:blip r:embed="rId1"/>
          <a:stretch>
            <a:fillRect/>
          </a:stretch>
        </p:blipFill>
        <p:spPr>
          <a:xfrm>
            <a:off x="2348389" y="1928932"/>
            <a:ext cx="3088958" cy="1909048"/>
          </a:xfrm>
          <a:prstGeom prst="rect">
            <a:avLst/>
          </a:prstGeom>
        </p:spPr>
      </p:pic>
      <p:sp>
        <p:nvSpPr>
          <p:cNvPr id="6" name="Text 3"/>
          <p:cNvSpPr/>
          <p:nvPr/>
        </p:nvSpPr>
        <p:spPr>
          <a:xfrm>
            <a:off x="2348389" y="4115633"/>
            <a:ext cx="2845951"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Domain specialization</a:t>
            </a:r>
            <a:endParaRPr lang="en-US" sz="2187" dirty="0"/>
          </a:p>
        </p:txBody>
      </p:sp>
      <p:sp>
        <p:nvSpPr>
          <p:cNvPr id="7" name="Text 4"/>
          <p:cNvSpPr/>
          <p:nvPr/>
        </p:nvSpPr>
        <p:spPr>
          <a:xfrm>
            <a:off x="2348389" y="4596051"/>
            <a:ext cx="3088958" cy="2843213"/>
          </a:xfrm>
          <a:prstGeom prst="rect">
            <a:avLst/>
          </a:prstGeom>
          <a:noFill/>
          <a:ln/>
        </p:spPr>
        <p:txBody>
          <a:bodyPr wrap="squar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This project sets the stage for delving deeper into a specific field. Imagine focusing on finance and using your newfound EDA skills to analyze market trends, predict stock performance, or assess risk factors.</a:t>
            </a:r>
            <a:endParaRPr lang="en-US" sz="1750" dirty="0"/>
          </a:p>
        </p:txBody>
      </p:sp>
      <p:pic>
        <p:nvPicPr>
          <p:cNvPr id="8" name="Image 1" descr="preencoded.png">    </p:cNvPr>
          <p:cNvPicPr>
            <a:picLocks noChangeAspect="1"/>
          </p:cNvPicPr>
          <p:nvPr/>
        </p:nvPicPr>
        <p:blipFill>
          <a:blip r:embed="rId2"/>
          <a:stretch>
            <a:fillRect/>
          </a:stretch>
        </p:blipFill>
        <p:spPr>
          <a:xfrm>
            <a:off x="5770602" y="1928932"/>
            <a:ext cx="3088958" cy="1909048"/>
          </a:xfrm>
          <a:prstGeom prst="rect">
            <a:avLst/>
          </a:prstGeom>
        </p:spPr>
      </p:pic>
      <p:sp>
        <p:nvSpPr>
          <p:cNvPr id="9" name="Text 5"/>
          <p:cNvSpPr/>
          <p:nvPr/>
        </p:nvSpPr>
        <p:spPr>
          <a:xfrm>
            <a:off x="5770602" y="4115633"/>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Predictive Power</a:t>
            </a:r>
            <a:endParaRPr lang="en-US" sz="2187" dirty="0"/>
          </a:p>
        </p:txBody>
      </p:sp>
      <p:sp>
        <p:nvSpPr>
          <p:cNvPr id="10" name="Text 6"/>
          <p:cNvSpPr/>
          <p:nvPr/>
        </p:nvSpPr>
        <p:spPr>
          <a:xfrm>
            <a:off x="5770602" y="4596051"/>
            <a:ext cx="3088958" cy="2132409"/>
          </a:xfrm>
          <a:prstGeom prst="rect">
            <a:avLst/>
          </a:prstGeom>
          <a:noFill/>
          <a:ln/>
        </p:spPr>
        <p:txBody>
          <a:bodyPr wrap="squar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Use uncovered patterns to build models that predict future outcomes. Analyze customer data to forecast buying habits or study weather patterns to predict potential storms.</a:t>
            </a:r>
            <a:endParaRPr lang="en-US" sz="1750" dirty="0"/>
          </a:p>
        </p:txBody>
      </p:sp>
      <p:pic>
        <p:nvPicPr>
          <p:cNvPr id="11" name="Image 2" descr="preencoded.png">    </p:cNvPr>
          <p:cNvPicPr>
            <a:picLocks noChangeAspect="1"/>
          </p:cNvPicPr>
          <p:nvPr/>
        </p:nvPicPr>
        <p:blipFill>
          <a:blip r:embed="rId3"/>
          <a:stretch>
            <a:fillRect/>
          </a:stretch>
        </p:blipFill>
        <p:spPr>
          <a:xfrm>
            <a:off x="9192816" y="1928932"/>
            <a:ext cx="3089077" cy="1909167"/>
          </a:xfrm>
          <a:prstGeom prst="rect">
            <a:avLst/>
          </a:prstGeom>
        </p:spPr>
      </p:pic>
      <p:sp>
        <p:nvSpPr>
          <p:cNvPr id="12" name="Text 7"/>
          <p:cNvSpPr/>
          <p:nvPr/>
        </p:nvSpPr>
        <p:spPr>
          <a:xfrm>
            <a:off x="9192816" y="4115753"/>
            <a:ext cx="2777490" cy="347186"/>
          </a:xfrm>
          <a:prstGeom prst="rect">
            <a:avLst/>
          </a:prstGeom>
          <a:noFill/>
          <a:ln/>
        </p:spPr>
        <p:txBody>
          <a:bodyPr wrap="none" rtlCol="0" anchor="t"/>
          <a:lstStyle/>
          <a:p>
            <a:pPr algn="l" indent="0" marL="0">
              <a:lnSpc>
                <a:spcPts val="2734"/>
              </a:lnSpc>
              <a:buNone/>
            </a:pPr>
            <a:r>
              <a:rPr lang="en-US" sz="2187" dirty="0">
                <a:solidFill>
                  <a:srgbClr val="6EB9FC"/>
                </a:solidFill>
                <a:latin typeface="Lora" pitchFamily="34" charset="0"/>
                <a:ea typeface="Lora" pitchFamily="34" charset="-122"/>
                <a:cs typeface="Lora" pitchFamily="34" charset="-120"/>
              </a:rPr>
              <a:t>Machine Learning</a:t>
            </a:r>
            <a:endParaRPr lang="en-US" sz="2187" dirty="0"/>
          </a:p>
        </p:txBody>
      </p:sp>
      <p:sp>
        <p:nvSpPr>
          <p:cNvPr id="13" name="Text 8"/>
          <p:cNvSpPr/>
          <p:nvPr/>
        </p:nvSpPr>
        <p:spPr>
          <a:xfrm>
            <a:off x="9192816" y="4596170"/>
            <a:ext cx="3089077" cy="2132409"/>
          </a:xfrm>
          <a:prstGeom prst="rect">
            <a:avLst/>
          </a:prstGeom>
          <a:noFill/>
          <a:ln/>
        </p:spPr>
        <p:txBody>
          <a:bodyPr wrap="square" rtlCol="0" anchor="t"/>
          <a:lstStyle/>
          <a:p>
            <a:pPr algn="l" indent="0" marL="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Combine EDA with machine learning's power. These algorithms automate tasks and unearth intricate data patterns, allowing you to tackle even more complex problems.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2024-04-01T10:17:45Z</dcterms:created>
  <dcterms:modified xsi:type="dcterms:W3CDTF">2024-04-01T10:17:45Z</dcterms:modified>
</cp:coreProperties>
</file>